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3" r:id="rId2"/>
    <p:sldId id="318" r:id="rId3"/>
    <p:sldId id="317" r:id="rId4"/>
    <p:sldId id="314" r:id="rId5"/>
    <p:sldId id="310" r:id="rId6"/>
    <p:sldId id="315" r:id="rId7"/>
    <p:sldId id="311" r:id="rId8"/>
    <p:sldId id="25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81" autoAdjust="0"/>
  </p:normalViewPr>
  <p:slideViewPr>
    <p:cSldViewPr snapToGrid="0">
      <p:cViewPr varScale="1">
        <p:scale>
          <a:sx n="77" d="100"/>
          <a:sy n="77" d="100"/>
        </p:scale>
        <p:origin x="19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506F5-D38F-454E-BBF9-857A15AFB071}" type="datetimeFigureOut">
              <a:rPr lang="nl-NL" smtClean="0"/>
              <a:t>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4880-5135-440F-A854-9261767330AF}" type="slidenum">
              <a:rPr lang="nl-NL" smtClean="0"/>
              <a:t>‹nr.›</a:t>
            </a:fld>
            <a:endParaRPr lang="nl-NL"/>
          </a:p>
        </p:txBody>
      </p:sp>
    </p:spTree>
    <p:extLst>
      <p:ext uri="{BB962C8B-B14F-4D97-AF65-F5344CB8AC3E}">
        <p14:creationId xmlns:p14="http://schemas.microsoft.com/office/powerpoint/2010/main" val="37166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1</a:t>
            </a:fld>
            <a:endParaRPr lang="nl-NL"/>
          </a:p>
        </p:txBody>
      </p:sp>
    </p:spTree>
    <p:extLst>
      <p:ext uri="{BB962C8B-B14F-4D97-AF65-F5344CB8AC3E}">
        <p14:creationId xmlns:p14="http://schemas.microsoft.com/office/powerpoint/2010/main" val="169454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2</a:t>
            </a:fld>
            <a:endParaRPr lang="nl-NL"/>
          </a:p>
        </p:txBody>
      </p:sp>
    </p:spTree>
    <p:extLst>
      <p:ext uri="{BB962C8B-B14F-4D97-AF65-F5344CB8AC3E}">
        <p14:creationId xmlns:p14="http://schemas.microsoft.com/office/powerpoint/2010/main" val="150110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4880-5135-440F-A854-9261767330A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0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4</a:t>
            </a:fld>
            <a:endParaRPr lang="nl-NL"/>
          </a:p>
        </p:txBody>
      </p:sp>
    </p:spTree>
    <p:extLst>
      <p:ext uri="{BB962C8B-B14F-4D97-AF65-F5344CB8AC3E}">
        <p14:creationId xmlns:p14="http://schemas.microsoft.com/office/powerpoint/2010/main" val="26090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5</a:t>
            </a:fld>
            <a:endParaRPr lang="nl-NL"/>
          </a:p>
        </p:txBody>
      </p:sp>
    </p:spTree>
    <p:extLst>
      <p:ext uri="{BB962C8B-B14F-4D97-AF65-F5344CB8AC3E}">
        <p14:creationId xmlns:p14="http://schemas.microsoft.com/office/powerpoint/2010/main" val="202661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6</a:t>
            </a:fld>
            <a:endParaRPr lang="nl-NL"/>
          </a:p>
        </p:txBody>
      </p:sp>
    </p:spTree>
    <p:extLst>
      <p:ext uri="{BB962C8B-B14F-4D97-AF65-F5344CB8AC3E}">
        <p14:creationId xmlns:p14="http://schemas.microsoft.com/office/powerpoint/2010/main" val="129719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7</a:t>
            </a:fld>
            <a:endParaRPr lang="nl-NL"/>
          </a:p>
        </p:txBody>
      </p:sp>
    </p:spTree>
    <p:extLst>
      <p:ext uri="{BB962C8B-B14F-4D97-AF65-F5344CB8AC3E}">
        <p14:creationId xmlns:p14="http://schemas.microsoft.com/office/powerpoint/2010/main" val="311836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8</a:t>
            </a:fld>
            <a:endParaRPr lang="nl-NL"/>
          </a:p>
        </p:txBody>
      </p:sp>
    </p:spTree>
    <p:extLst>
      <p:ext uri="{BB962C8B-B14F-4D97-AF65-F5344CB8AC3E}">
        <p14:creationId xmlns:p14="http://schemas.microsoft.com/office/powerpoint/2010/main" val="324935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37272-21F2-C522-61DC-94C8FE4E0C6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35F07F-BFC3-BBA7-2C56-C3370D13C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BDA7C51-C686-68B5-782E-6C87D5CDB2AD}"/>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5" name="Tijdelijke aanduiding voor voettekst 4">
            <a:extLst>
              <a:ext uri="{FF2B5EF4-FFF2-40B4-BE49-F238E27FC236}">
                <a16:creationId xmlns:a16="http://schemas.microsoft.com/office/drawing/2014/main" id="{AD9477F9-6480-2525-7FAF-710DAC9F2C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044D14-15D9-CF90-9276-FDD6EC8D302E}"/>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355678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FD7B6-DA74-E090-91A9-176D18D8981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68E83AE-1683-699A-9154-C4BF82103C4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FEEABF-5E78-0EE7-7993-2B014C14492F}"/>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5" name="Tijdelijke aanduiding voor voettekst 4">
            <a:extLst>
              <a:ext uri="{FF2B5EF4-FFF2-40B4-BE49-F238E27FC236}">
                <a16:creationId xmlns:a16="http://schemas.microsoft.com/office/drawing/2014/main" id="{C74426E7-74F6-5C36-3DDA-719D05C34A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ED8F7E-712C-83A4-3799-19023768DADF}"/>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200144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80BDAF-2116-FD76-D3B9-8FD77AD0BC1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9CC9F89-0AD7-56E3-E598-9BF15BB6FC1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BF4FF-65DF-0394-5DC5-B5FA57589C9B}"/>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5" name="Tijdelijke aanduiding voor voettekst 4">
            <a:extLst>
              <a:ext uri="{FF2B5EF4-FFF2-40B4-BE49-F238E27FC236}">
                <a16:creationId xmlns:a16="http://schemas.microsoft.com/office/drawing/2014/main" id="{93FE4E70-FDAB-5E7C-B799-A5C342DF08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745D2D-CF00-9914-CAB5-2F6B6A93B498}"/>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350052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C2AEC-CC52-C061-77F5-34D920CF325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AE347F-06A3-F2EA-0F84-53192320CCB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E9F873-140B-406B-EE33-7272A0169DA4}"/>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5" name="Tijdelijke aanduiding voor voettekst 4">
            <a:extLst>
              <a:ext uri="{FF2B5EF4-FFF2-40B4-BE49-F238E27FC236}">
                <a16:creationId xmlns:a16="http://schemas.microsoft.com/office/drawing/2014/main" id="{D2D375A5-5236-037D-2237-5E47A83744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91F63D-227F-A177-0049-70BAE019DA77}"/>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117644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A5D66-3EEE-8257-7138-743B3F3549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A236745-376F-A741-92AF-D33D1CCC5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40BFF0B-4AC1-2A5F-1274-1A2740A9FAF1}"/>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5" name="Tijdelijke aanduiding voor voettekst 4">
            <a:extLst>
              <a:ext uri="{FF2B5EF4-FFF2-40B4-BE49-F238E27FC236}">
                <a16:creationId xmlns:a16="http://schemas.microsoft.com/office/drawing/2014/main" id="{8A3A007E-018D-60C0-947A-4BD795D08C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79BF3B-A27E-358A-1F1E-32329A031E4E}"/>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122752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8822F-8FFD-C43F-82CC-EF0260DA7C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F28B42-A1CC-7F4D-0C1D-C98E090BFF8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EF2D30C-5442-3043-3BBE-66E4ADA74D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4A8869B-D81D-C317-0346-DD594970DEE0}"/>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6" name="Tijdelijke aanduiding voor voettekst 5">
            <a:extLst>
              <a:ext uri="{FF2B5EF4-FFF2-40B4-BE49-F238E27FC236}">
                <a16:creationId xmlns:a16="http://schemas.microsoft.com/office/drawing/2014/main" id="{FB3C9739-4617-F114-7B2D-11633329F1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1A7013-0C88-87B0-0CA0-EDB61CAC6D2E}"/>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168237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5CB3F-CFD6-5E7F-F899-EB02F5027BD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770ABE-5067-6441-7FFD-B6B3B4F66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D261D0-8DD2-0ECC-174C-F537651D80A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16E080A-17D2-33A5-AE3B-B4760E120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1F0E40-0C48-029C-DE29-FC29FE7103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40E482-9B7F-307E-88B8-AB6B0A6F30F5}"/>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8" name="Tijdelijke aanduiding voor voettekst 7">
            <a:extLst>
              <a:ext uri="{FF2B5EF4-FFF2-40B4-BE49-F238E27FC236}">
                <a16:creationId xmlns:a16="http://schemas.microsoft.com/office/drawing/2014/main" id="{3B5608E5-E46B-7470-78F0-6C73EC5D9D5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D56BB8C-9A0B-B511-7B99-006A258F1937}"/>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401788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861DD-DDC1-6706-185C-A2202AFBD5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BF9D00D-DE5D-162D-85EF-AF86779C5E7D}"/>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4" name="Tijdelijke aanduiding voor voettekst 3">
            <a:extLst>
              <a:ext uri="{FF2B5EF4-FFF2-40B4-BE49-F238E27FC236}">
                <a16:creationId xmlns:a16="http://schemas.microsoft.com/office/drawing/2014/main" id="{D3F42D4B-565A-C49C-7E3D-656FE3E4647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3CA755C-3640-9DB1-7D75-56CBEFEEDBDC}"/>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62944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40760BF-242F-0175-D901-ECE788380E91}"/>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3" name="Tijdelijke aanduiding voor voettekst 2">
            <a:extLst>
              <a:ext uri="{FF2B5EF4-FFF2-40B4-BE49-F238E27FC236}">
                <a16:creationId xmlns:a16="http://schemas.microsoft.com/office/drawing/2014/main" id="{DE723CF9-0497-0E28-B000-0611582087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506BBBD-CE51-C9C9-9C2E-83B01CE8F9C7}"/>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355398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B729-B22E-C223-4A3C-5BFA015719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82F5015-209A-DB0E-1296-B820FC9D5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FF75ADC-ADEA-3D3F-C36D-0A64968F2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7F20246-3BE6-A4F0-0B2F-85678B98E688}"/>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6" name="Tijdelijke aanduiding voor voettekst 5">
            <a:extLst>
              <a:ext uri="{FF2B5EF4-FFF2-40B4-BE49-F238E27FC236}">
                <a16:creationId xmlns:a16="http://schemas.microsoft.com/office/drawing/2014/main" id="{4C111AD4-44EF-75EC-4C27-6E507D3BC6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5D504D-8531-0D14-1F71-906D77CF1FB0}"/>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269700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2629E-66FB-A1BA-2F4D-9EC28897A6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B3D8056-9B60-CF63-9CE4-9409D26C8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15890D-F594-3C36-73C1-BF3E95B7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513884-8B24-0130-7BFD-0010F824508D}"/>
              </a:ext>
            </a:extLst>
          </p:cNvPr>
          <p:cNvSpPr>
            <a:spLocks noGrp="1"/>
          </p:cNvSpPr>
          <p:nvPr>
            <p:ph type="dt" sz="half" idx="10"/>
          </p:nvPr>
        </p:nvSpPr>
        <p:spPr/>
        <p:txBody>
          <a:bodyPr/>
          <a:lstStyle/>
          <a:p>
            <a:fld id="{6CAE09FD-2888-4603-B9E1-3C819F78D348}" type="datetimeFigureOut">
              <a:rPr lang="nl-NL" smtClean="0"/>
              <a:t>3-11-2023</a:t>
            </a:fld>
            <a:endParaRPr lang="nl-NL"/>
          </a:p>
        </p:txBody>
      </p:sp>
      <p:sp>
        <p:nvSpPr>
          <p:cNvPr id="6" name="Tijdelijke aanduiding voor voettekst 5">
            <a:extLst>
              <a:ext uri="{FF2B5EF4-FFF2-40B4-BE49-F238E27FC236}">
                <a16:creationId xmlns:a16="http://schemas.microsoft.com/office/drawing/2014/main" id="{2E6C5081-CDD7-5CF7-C9BB-8472A7E6AF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20EE43-B1A1-F7E0-5756-89666E11EA9D}"/>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60402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 r="-3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82C821-C612-535B-9ACD-18898BCF8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8CB4827-E19D-3FD1-2F6C-7B51DA4F9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151456-CA9F-2B3E-E242-8E8C4B887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E09FD-2888-4603-B9E1-3C819F78D348}" type="datetimeFigureOut">
              <a:rPr lang="nl-NL" smtClean="0"/>
              <a:t>3-11-2023</a:t>
            </a:fld>
            <a:endParaRPr lang="nl-NL"/>
          </a:p>
        </p:txBody>
      </p:sp>
      <p:sp>
        <p:nvSpPr>
          <p:cNvPr id="5" name="Tijdelijke aanduiding voor voettekst 4">
            <a:extLst>
              <a:ext uri="{FF2B5EF4-FFF2-40B4-BE49-F238E27FC236}">
                <a16:creationId xmlns:a16="http://schemas.microsoft.com/office/drawing/2014/main" id="{BEA2990E-B133-0937-7448-0CAF395E0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C24F48A-DDEC-F1C7-AB80-63680D13C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BAB28-EA70-4909-AF0E-DAFBCECD00CC}" type="slidenum">
              <a:rPr lang="nl-NL" smtClean="0"/>
              <a:t>‹nr.›</a:t>
            </a:fld>
            <a:endParaRPr lang="nl-NL"/>
          </a:p>
        </p:txBody>
      </p:sp>
    </p:spTree>
    <p:extLst>
      <p:ext uri="{BB962C8B-B14F-4D97-AF65-F5344CB8AC3E}">
        <p14:creationId xmlns:p14="http://schemas.microsoft.com/office/powerpoint/2010/main" val="48925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1999" y="1143485"/>
            <a:ext cx="8845464" cy="3729140"/>
          </a:xfrm>
        </p:spPr>
        <p:txBody>
          <a:bodyPr anchor="t">
            <a:normAutofit/>
          </a:bodyPr>
          <a:lstStyle/>
          <a:p>
            <a:r>
              <a:rPr lang="nl-NL" sz="7200" b="1"/>
              <a:t>Next Level Leadership Academy</a:t>
            </a:r>
            <a:br>
              <a:rPr lang="nl-NL" sz="3200"/>
            </a:br>
            <a:endParaRPr lang="nl-NL" sz="3200" dirty="0"/>
          </a:p>
        </p:txBody>
      </p:sp>
      <p:cxnSp>
        <p:nvCxnSpPr>
          <p:cNvPr id="20" name="Straight Connector 19">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5825613" y="838200"/>
            <a:ext cx="5501247" cy="1866358"/>
          </a:xfrm>
        </p:spPr>
        <p:txBody>
          <a:bodyPr>
            <a:normAutofit/>
          </a:bodyPr>
          <a:lstStyle/>
          <a:p>
            <a:pPr marL="0" indent="0">
              <a:spcAft>
                <a:spcPts val="800"/>
              </a:spcAft>
              <a:buNone/>
            </a:pPr>
            <a:endParaRPr lang="nl-NL" sz="200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nl-NL" sz="2000">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1CB79515-5A5E-53A3-4279-B47A0F892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959" y="5330975"/>
            <a:ext cx="2750598" cy="708280"/>
          </a:xfrm>
          <a:prstGeom prst="rect">
            <a:avLst/>
          </a:prstGeom>
          <a:noFill/>
        </p:spPr>
      </p:pic>
    </p:spTree>
    <p:extLst>
      <p:ext uri="{BB962C8B-B14F-4D97-AF65-F5344CB8AC3E}">
        <p14:creationId xmlns:p14="http://schemas.microsoft.com/office/powerpoint/2010/main" val="146326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Waarom de </a:t>
            </a:r>
            <a:br>
              <a:rPr lang="nl-NL" sz="3200" b="1" dirty="0"/>
            </a:br>
            <a:r>
              <a:rPr lang="nl-NL" sz="3200" b="1" dirty="0"/>
              <a:t>Next Level </a:t>
            </a:r>
            <a:r>
              <a:rPr lang="nl-NL" sz="3200" b="1" dirty="0" err="1"/>
              <a:t>Leadership</a:t>
            </a:r>
            <a:r>
              <a:rPr lang="nl-NL" sz="3200" b="1" dirty="0"/>
              <a:t> Academy</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rmAutofit/>
          </a:bodyPr>
          <a:lstStyle/>
          <a:p>
            <a:pPr marL="0" indent="0">
              <a:spcAft>
                <a:spcPts val="800"/>
              </a:spcAft>
              <a:buNone/>
            </a:pPr>
            <a:r>
              <a:rPr lang="nl-NL" sz="2000" dirty="0">
                <a:effectLst/>
                <a:latin typeface="Calibri" panose="020F0502020204030204" pitchFamily="34" charset="0"/>
                <a:ea typeface="Calibri" panose="020F0502020204030204" pitchFamily="34" charset="0"/>
                <a:cs typeface="Times New Roman" panose="02020603050405020304" pitchFamily="18" charset="0"/>
              </a:rPr>
              <a:t>Heb je het gevoel dat er meer uit jezelf als leidinggevende én uit je team te halen is? </a:t>
            </a:r>
          </a:p>
          <a:p>
            <a:pPr marL="0" indent="0">
              <a:spcAft>
                <a:spcPts val="800"/>
              </a:spcAft>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Zie jij graag dat jouw team wendbaar is, op de juiste manier inspeelt op veranderingen in de markt en er een werkomgeving is waar betrokken en bevlogen medewerkers met plezier een bijdrage leveren? </a:t>
            </a: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Wil je weten wat de versnellers en barrières zijn die een goede teamontwikkeling (en dus resultaat) in de weg staan?</a:t>
            </a: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Ga dan samen met ons aan de slag met jouw leiderschaps-/ coachende vaardigheden!</a:t>
            </a: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nl-NL"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17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Waarom de </a:t>
            </a:r>
            <a:br>
              <a:rPr lang="nl-NL" sz="3200" b="1" dirty="0"/>
            </a:br>
            <a:r>
              <a:rPr lang="nl-NL" sz="3200" b="1" dirty="0"/>
              <a:t>Next Level </a:t>
            </a:r>
            <a:r>
              <a:rPr lang="nl-NL" sz="3200" b="1" dirty="0" err="1"/>
              <a:t>Leadership</a:t>
            </a:r>
            <a:r>
              <a:rPr lang="nl-NL" sz="3200" b="1" dirty="0"/>
              <a:t> Academy</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65470"/>
            <a:ext cx="6661029" cy="5434637"/>
          </a:xfrm>
        </p:spPr>
        <p:txBody>
          <a:bodyPr>
            <a:normAutofit/>
          </a:bodyPr>
          <a:lstStyle/>
          <a:p>
            <a:pPr marL="0" indent="0">
              <a:spcAft>
                <a:spcPts val="800"/>
              </a:spcAft>
              <a:buNone/>
            </a:pPr>
            <a:r>
              <a:rPr lang="nl-NL" sz="2000" b="0" i="0" dirty="0">
                <a:solidFill>
                  <a:srgbClr val="2D2E33"/>
                </a:solidFill>
                <a:effectLst/>
              </a:rPr>
              <a:t>Om samen te kunnen groeien, zijn betrokken medewerkers van levensbelang voor je organisatie. </a:t>
            </a:r>
            <a:endParaRPr lang="nl-NL" sz="2000" dirty="0"/>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Times New Roman" panose="02020603050405020304" pitchFamily="18" charset="0"/>
              </a:rPr>
              <a:t>Investeren in mensen, in teams en in de coachende vaardigheden van leidinggevenden als katalysatoren om met je organisatie écht naar een next level te gaan. Hoe mooi is dat? </a:t>
            </a:r>
          </a:p>
          <a:p>
            <a:pPr marL="0" indent="0">
              <a:spcAft>
                <a:spcPts val="800"/>
              </a:spcAft>
              <a:buNone/>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Times New Roman" panose="02020603050405020304" pitchFamily="18" charset="0"/>
              </a:rPr>
              <a:t>Wij hebben jarenlange ervaring, helpen leidinggevenden individueel te groeien en brengen feilloos hele teams verder.</a:t>
            </a:r>
          </a:p>
        </p:txBody>
      </p:sp>
    </p:spTree>
    <p:extLst>
      <p:ext uri="{BB962C8B-B14F-4D97-AF65-F5344CB8AC3E}">
        <p14:creationId xmlns:p14="http://schemas.microsoft.com/office/powerpoint/2010/main" val="416900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Voor wie?</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rmAutofit/>
          </a:bodyPr>
          <a:lstStyle/>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Voor ondernemers, leidinggevenden, beslissers die hun bedrijf verder willen laten groeien. </a:t>
            </a:r>
          </a:p>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Die hun team willen laten floreren. </a:t>
            </a:r>
          </a:p>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Die uitgedaagd en getriggerd willen worden om nog beter te worden.</a:t>
            </a:r>
          </a:p>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 </a:t>
            </a:r>
            <a:br>
              <a:rPr lang="nl-NL" sz="2000" dirty="0">
                <a:latin typeface="Calibri" panose="020F0502020204030204" pitchFamily="34" charset="0"/>
                <a:ea typeface="Calibri" panose="020F0502020204030204" pitchFamily="34" charset="0"/>
                <a:cs typeface="Times New Roman" panose="02020603050405020304" pitchFamily="18" charset="0"/>
              </a:rPr>
            </a:br>
            <a:r>
              <a:rPr lang="nl-NL" sz="2000" b="1" dirty="0">
                <a:effectLst/>
                <a:latin typeface="Calibri" panose="020F0502020204030204" pitchFamily="34" charset="0"/>
                <a:ea typeface="Calibri" panose="020F0502020204030204" pitchFamily="34" charset="0"/>
                <a:cs typeface="Calibri" panose="020F0502020204030204" pitchFamily="34" charset="0"/>
              </a:rPr>
              <a:t>De Next Level </a:t>
            </a:r>
            <a:r>
              <a:rPr lang="nl-NL" sz="2000" b="1" dirty="0" err="1">
                <a:effectLst/>
                <a:latin typeface="Calibri" panose="020F0502020204030204" pitchFamily="34" charset="0"/>
                <a:ea typeface="Calibri" panose="020F0502020204030204" pitchFamily="34" charset="0"/>
                <a:cs typeface="Calibri" panose="020F0502020204030204" pitchFamily="34" charset="0"/>
              </a:rPr>
              <a:t>Leadership</a:t>
            </a:r>
            <a:r>
              <a:rPr lang="nl-NL" sz="2000" b="1" dirty="0">
                <a:effectLst/>
                <a:latin typeface="Calibri" panose="020F0502020204030204" pitchFamily="34" charset="0"/>
                <a:ea typeface="Calibri" panose="020F0502020204030204" pitchFamily="34" charset="0"/>
                <a:cs typeface="Calibri" panose="020F0502020204030204" pitchFamily="34" charset="0"/>
              </a:rPr>
              <a:t> Academy:</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Is een programma gericht op ontwikkeling van jezelf als ondernemer/ leidinggevende en je team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Is voor degenen die het gevoel hebben dat er meer uit hun bedrijf te halen is en daar praktische tools voor willen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Heeft een uitgebreide persoonlijke intake met een persoonlijke Talenten Motivatie Analyse (TMA)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1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Wat krijg je?</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Autofit/>
          </a:bodyPr>
          <a:lstStyle/>
          <a:p>
            <a:pPr marL="0" indent="0">
              <a:buNone/>
            </a:pPr>
            <a:r>
              <a:rPr lang="nl-NL" sz="2000" b="0" i="0" u="none" strike="noStrike" baseline="0" dirty="0"/>
              <a:t>We gaan intensief samenwerken. Je gaat 1-op-1 met ons sparren over hoe jij leiding geeft aan jouw team/ bedrijf. Daarnaast hebben we verspreid over een halfjaar 6 momenten waarin we met elkaar aan de slag gaan om jouw coachende leiderschapsvaardigheden te boosten.</a:t>
            </a:r>
          </a:p>
          <a:p>
            <a:pPr marL="0" indent="0">
              <a:buNone/>
            </a:pPr>
            <a:endParaRPr lang="nl-NL" sz="2000" b="0" i="0" u="none" strike="noStrike" baseline="0" dirty="0"/>
          </a:p>
          <a:p>
            <a:pPr marL="0" indent="0">
              <a:buNone/>
            </a:pPr>
            <a:r>
              <a:rPr lang="nl-NL" sz="2000" b="0" i="0" u="none" strike="noStrike" baseline="0" dirty="0"/>
              <a:t>De Next Level </a:t>
            </a:r>
            <a:r>
              <a:rPr lang="nl-NL" sz="2000" b="0" i="0" u="none" strike="noStrike" baseline="0" dirty="0" err="1"/>
              <a:t>Leadership</a:t>
            </a:r>
            <a:r>
              <a:rPr lang="nl-NL" sz="2000" b="0" i="0" u="none" strike="noStrike" baseline="0" dirty="0"/>
              <a:t> Academy is op maat gemaakt, waarbij jij doorgeeft op welke specifieke onderwerpen jij gecoacht wilt worden. </a:t>
            </a:r>
          </a:p>
          <a:p>
            <a:pPr marL="0" indent="0">
              <a:buNone/>
            </a:pPr>
            <a:endParaRPr lang="nl-NL" sz="2000" b="0" i="0" u="none" strike="noStrike" baseline="0" dirty="0"/>
          </a:p>
          <a:p>
            <a:pPr marL="0" indent="0">
              <a:buNone/>
            </a:pPr>
            <a:r>
              <a:rPr lang="nl-NL" sz="2000" b="1" i="0" u="none" strike="noStrike" baseline="0" dirty="0"/>
              <a:t>Onderwerpen die in elk geval aan bod komen:</a:t>
            </a:r>
          </a:p>
          <a:p>
            <a:pPr lvl="0">
              <a:lnSpc>
                <a:spcPct val="100000"/>
              </a:lnSpc>
              <a:spcBef>
                <a:spcPts val="0"/>
              </a:spcBef>
            </a:pPr>
            <a:r>
              <a:rPr lang="nl-NL" sz="2000" dirty="0">
                <a:effectLst/>
                <a:ea typeface="Calibri" panose="020F0502020204030204" pitchFamily="34" charset="0"/>
                <a:cs typeface="Calibri" panose="020F0502020204030204" pitchFamily="34" charset="0"/>
              </a:rPr>
              <a:t>Inzetten op ontwikkeling, de sleutel tot succes</a:t>
            </a:r>
          </a:p>
          <a:p>
            <a:pPr lvl="0">
              <a:lnSpc>
                <a:spcPct val="100000"/>
              </a:lnSpc>
              <a:spcBef>
                <a:spcPts val="0"/>
              </a:spcBef>
            </a:pPr>
            <a:r>
              <a:rPr lang="nl-NL" sz="2000" dirty="0">
                <a:effectLst/>
                <a:ea typeface="Calibri" panose="020F0502020204030204" pitchFamily="34" charset="0"/>
                <a:cs typeface="Calibri" panose="020F0502020204030204" pitchFamily="34" charset="0"/>
              </a:rPr>
              <a:t>De kracht van missie, visie en kernwaarden</a:t>
            </a:r>
          </a:p>
          <a:p>
            <a:pPr lvl="0">
              <a:lnSpc>
                <a:spcPct val="100000"/>
              </a:lnSpc>
              <a:spcBef>
                <a:spcPts val="0"/>
              </a:spcBef>
            </a:pPr>
            <a:r>
              <a:rPr lang="nl-NL" sz="2000" dirty="0">
                <a:ea typeface="Calibri" panose="020F0502020204030204" pitchFamily="34" charset="0"/>
                <a:cs typeface="Calibri" panose="020F0502020204030204" pitchFamily="34" charset="0"/>
              </a:rPr>
              <a:t>Goede gesprekken, gericht op ontwikkeling</a:t>
            </a:r>
          </a:p>
          <a:p>
            <a:pPr lvl="0">
              <a:lnSpc>
                <a:spcPct val="100000"/>
              </a:lnSpc>
              <a:spcBef>
                <a:spcPts val="0"/>
              </a:spcBef>
            </a:pPr>
            <a:r>
              <a:rPr lang="nl-NL" sz="2000" dirty="0">
                <a:effectLst/>
                <a:ea typeface="Calibri" panose="020F0502020204030204" pitchFamily="34" charset="0"/>
                <a:cs typeface="Calibri" panose="020F0502020204030204" pitchFamily="34" charset="0"/>
              </a:rPr>
              <a:t>Persoonlijk leiderschap, hoe stimuleer jij dat?</a:t>
            </a:r>
            <a:endParaRPr lang="nl-NL" sz="2000" dirty="0">
              <a:ea typeface="Calibri" panose="020F0502020204030204" pitchFamily="34" charset="0"/>
              <a:cs typeface="Calibri" panose="020F0502020204030204" pitchFamily="34" charset="0"/>
            </a:endParaRPr>
          </a:p>
          <a:p>
            <a:pPr lvl="0">
              <a:lnSpc>
                <a:spcPct val="100000"/>
              </a:lnSpc>
              <a:spcBef>
                <a:spcPts val="0"/>
              </a:spcBef>
            </a:pPr>
            <a:r>
              <a:rPr lang="nl-NL" sz="2000" dirty="0">
                <a:effectLst/>
                <a:ea typeface="Calibri" panose="020F0502020204030204" pitchFamily="34" charset="0"/>
                <a:cs typeface="Calibri" panose="020F0502020204030204" pitchFamily="34" charset="0"/>
              </a:rPr>
              <a:t>Samenwerken, samen werken en stappen maken</a:t>
            </a:r>
            <a:endParaRPr lang="nl-NL" sz="2000" dirty="0">
              <a:ea typeface="Calibri" panose="020F0502020204030204" pitchFamily="34" charset="0"/>
              <a:cs typeface="Calibri" panose="020F0502020204030204" pitchFamily="34" charset="0"/>
            </a:endParaRPr>
          </a:p>
          <a:p>
            <a:pPr lvl="0">
              <a:lnSpc>
                <a:spcPct val="100000"/>
              </a:lnSpc>
              <a:spcBef>
                <a:spcPts val="0"/>
              </a:spcBef>
            </a:pPr>
            <a:r>
              <a:rPr lang="nl-NL" sz="2000" dirty="0">
                <a:effectLst/>
                <a:ea typeface="Calibri" panose="020F0502020204030204" pitchFamily="34" charset="0"/>
                <a:cs typeface="Calibri" panose="020F0502020204030204" pitchFamily="34" charset="0"/>
              </a:rPr>
              <a:t>Feedback, spannend maar o zo waardevol </a:t>
            </a: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921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Resultaat?</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rmAutofit/>
          </a:bodyPr>
          <a:lstStyle/>
          <a:p>
            <a:pPr lvl="0"/>
            <a:r>
              <a:rPr lang="nl-NL" sz="2000" dirty="0">
                <a:effectLst/>
                <a:latin typeface="Calibri" panose="020F0502020204030204" pitchFamily="34" charset="0"/>
                <a:ea typeface="Calibri" panose="020F0502020204030204" pitchFamily="34" charset="0"/>
                <a:cs typeface="Calibri" panose="020F0502020204030204" pitchFamily="34" charset="0"/>
              </a:rPr>
              <a:t>Nieuwe energie.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Een nieuw netwerk van collega-</a:t>
            </a:r>
            <a:r>
              <a:rPr lang="nl-NL" sz="2000" dirty="0">
                <a:latin typeface="Calibri" panose="020F0502020204030204" pitchFamily="34" charset="0"/>
                <a:ea typeface="Calibri" panose="020F0502020204030204" pitchFamily="34" charset="0"/>
                <a:cs typeface="Calibri" panose="020F0502020204030204" pitchFamily="34" charset="0"/>
              </a:rPr>
              <a:t> </a:t>
            </a:r>
            <a:r>
              <a:rPr lang="nl-NL" sz="2000" dirty="0">
                <a:effectLst/>
                <a:latin typeface="Calibri" panose="020F0502020204030204" pitchFamily="34" charset="0"/>
                <a:ea typeface="Calibri" panose="020F0502020204030204" pitchFamily="34" charset="0"/>
                <a:cs typeface="Calibri" panose="020F0502020204030204" pitchFamily="34" charset="0"/>
              </a:rPr>
              <a:t>leidinggevenden.</a:t>
            </a:r>
          </a:p>
          <a:p>
            <a:pPr lvl="0"/>
            <a:r>
              <a:rPr lang="nl-NL" sz="2000" dirty="0">
                <a:latin typeface="Calibri" panose="020F0502020204030204" pitchFamily="34" charset="0"/>
                <a:ea typeface="Calibri" panose="020F0502020204030204" pitchFamily="34" charset="0"/>
                <a:cs typeface="Calibri" panose="020F0502020204030204" pitchFamily="34" charset="0"/>
              </a:rPr>
              <a:t>Zicht op jouw kwaliteiten en valkuilen.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Een rugtas vol met nieuwe inzichten en vaardigheden.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Een concreet verbeterplan, voor jezelf en voor je team.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37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Praktische informatie</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617335"/>
          </a:xfrm>
        </p:spPr>
        <p:txBody>
          <a:bodyPr>
            <a:normAutofit fontScale="92500" lnSpcReduction="10000"/>
          </a:bodyPr>
          <a:lstStyle/>
          <a:p>
            <a:pPr marL="180000" indent="-18000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De sessies zijn concreet en op maat, met een breed scala aan onderwerpen binnen het vakgebied van leidinggeven. Praktijkgericht, zodat je meteen aan de slag kunt én met voldoende gelegenheid om met elkaar te sparren.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80000" indent="-18000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We sluiten gezamenlijk af met een concreet verbeterplan en een bourgondische “houdoe en bedankt sessie”.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80000" indent="-18000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Zowel vooraf, tussentijds als achteraf vindt er uitgebreide 1 op 1 coaching plaats.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2000" b="1" dirty="0">
                <a:latin typeface="Calibri" panose="020F0502020204030204" pitchFamily="34" charset="0"/>
                <a:ea typeface="Calibri" panose="020F0502020204030204" pitchFamily="34" charset="0"/>
                <a:cs typeface="Times New Roman" panose="02020603050405020304" pitchFamily="18" charset="0"/>
              </a:rPr>
              <a:t>Tijdschema:</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Uitgebreide 1 op 1 intake/ Talenten Motivatie Analyse (TMA)</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26 januari 2024</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23 februari 2024</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15 maart 2024</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12 april 2024</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24 mei 2024</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14 juni 2024</a:t>
            </a:r>
          </a:p>
          <a:p>
            <a:pPr marL="0" indent="0">
              <a:buNone/>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48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2358B-6EBE-AE45-278B-82F0E75CA1C4}"/>
              </a:ext>
            </a:extLst>
          </p:cNvPr>
          <p:cNvSpPr>
            <a:spLocks noGrp="1"/>
          </p:cNvSpPr>
          <p:nvPr>
            <p:ph type="title"/>
          </p:nvPr>
        </p:nvSpPr>
        <p:spPr>
          <a:xfrm>
            <a:off x="761999" y="1141710"/>
            <a:ext cx="5588697" cy="5509609"/>
          </a:xfrm>
        </p:spPr>
        <p:txBody>
          <a:bodyPr vert="horz" lIns="91440" tIns="45720" rIns="91440" bIns="45720" rtlCol="0" anchor="t">
            <a:noAutofit/>
          </a:bodyPr>
          <a:lstStyle/>
          <a:p>
            <a:r>
              <a:rPr lang="nl-NL" sz="2000" b="1" kern="1200" dirty="0">
                <a:solidFill>
                  <a:schemeClr val="tx1"/>
                </a:solidFill>
                <a:latin typeface="+mn-lt"/>
                <a:ea typeface="+mj-ea"/>
                <a:cs typeface="+mj-cs"/>
              </a:rPr>
              <a:t>Even voorstellen,</a:t>
            </a:r>
            <a:br>
              <a:rPr lang="nl-NL" sz="2000" b="1" kern="1200" dirty="0">
                <a:solidFill>
                  <a:schemeClr val="tx1"/>
                </a:solidFill>
                <a:latin typeface="+mn-lt"/>
                <a:ea typeface="+mj-ea"/>
                <a:cs typeface="+mj-cs"/>
              </a:rPr>
            </a:br>
            <a:r>
              <a:rPr lang="nl-NL" sz="2000" b="1" kern="1200" dirty="0">
                <a:solidFill>
                  <a:schemeClr val="tx1"/>
                </a:solidFill>
                <a:latin typeface="+mn-lt"/>
                <a:ea typeface="+mj-ea"/>
                <a:cs typeface="+mj-cs"/>
              </a:rPr>
              <a:t>Edwin Mulder </a:t>
            </a:r>
            <a:br>
              <a:rPr lang="nl-NL" sz="2000" b="1" kern="1200" dirty="0">
                <a:solidFill>
                  <a:schemeClr val="tx1"/>
                </a:solidFill>
                <a:latin typeface="+mn-lt"/>
                <a:ea typeface="+mj-ea"/>
                <a:cs typeface="+mj-cs"/>
              </a:rPr>
            </a:br>
            <a:r>
              <a:rPr lang="nl-NL" sz="2000" b="1" kern="1200" dirty="0">
                <a:solidFill>
                  <a:schemeClr val="tx1"/>
                </a:solidFill>
                <a:latin typeface="+mn-lt"/>
                <a:ea typeface="+mj-ea"/>
                <a:cs typeface="+mj-cs"/>
              </a:rPr>
              <a:t>&amp; </a:t>
            </a:r>
            <a:br>
              <a:rPr lang="nl-NL" sz="2000" b="1" kern="1200" dirty="0">
                <a:solidFill>
                  <a:schemeClr val="tx1"/>
                </a:solidFill>
                <a:latin typeface="+mn-lt"/>
                <a:ea typeface="+mj-ea"/>
                <a:cs typeface="+mj-cs"/>
              </a:rPr>
            </a:br>
            <a:r>
              <a:rPr lang="nl-NL" sz="2000" b="1" kern="1200" dirty="0">
                <a:solidFill>
                  <a:schemeClr val="tx1"/>
                </a:solidFill>
                <a:latin typeface="+mn-lt"/>
                <a:ea typeface="+mj-ea"/>
                <a:cs typeface="+mj-cs"/>
              </a:rPr>
              <a:t>Marlieke Putmans</a:t>
            </a: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r>
              <a:rPr lang="nl-NL" sz="2000" kern="1200" dirty="0">
                <a:solidFill>
                  <a:schemeClr val="tx1"/>
                </a:solidFill>
                <a:latin typeface="+mn-lt"/>
                <a:ea typeface="+mj-ea"/>
                <a:cs typeface="+mj-cs"/>
              </a:rPr>
              <a:t>Wij hebben een uitgesproken visie op ons vak. En die visie, die delen we graag met je.</a:t>
            </a: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r>
              <a:rPr lang="nl-NL" sz="2000" kern="1200" dirty="0">
                <a:solidFill>
                  <a:schemeClr val="tx1"/>
                </a:solidFill>
                <a:latin typeface="+mn-lt"/>
                <a:ea typeface="+mj-ea"/>
                <a:cs typeface="+mj-cs"/>
              </a:rPr>
              <a:t>Wij kijken er naar uit jou te ontmoeten en het komende halfjaar samen aan de slag te gaan naar jouw next level als leader binnen jouw team én bedrijf.</a:t>
            </a:r>
            <a:br>
              <a:rPr lang="nl-NL" sz="2000" kern="1200" dirty="0">
                <a:solidFill>
                  <a:schemeClr val="tx1"/>
                </a:solidFill>
                <a:latin typeface="+mn-lt"/>
                <a:ea typeface="+mj-ea"/>
                <a:cs typeface="+mj-cs"/>
              </a:rPr>
            </a:br>
            <a:br>
              <a:rPr lang="nl-NL" sz="2000" dirty="0">
                <a:latin typeface="+mn-lt"/>
              </a:rPr>
            </a:br>
            <a:br>
              <a:rPr lang="nl-NL" sz="2000" dirty="0">
                <a:latin typeface="+mn-lt"/>
              </a:rPr>
            </a:br>
            <a:br>
              <a:rPr lang="nl-NL" sz="2000" dirty="0">
                <a:latin typeface="+mn-lt"/>
              </a:rPr>
            </a:br>
            <a:r>
              <a:rPr lang="nl-NL" sz="2000" b="1" dirty="0">
                <a:latin typeface="+mn-lt"/>
              </a:rPr>
              <a:t>Inschrijven of meer info?</a:t>
            </a:r>
            <a:br>
              <a:rPr lang="nl-NL" sz="2000" dirty="0">
                <a:latin typeface="+mn-lt"/>
              </a:rPr>
            </a:br>
            <a:r>
              <a:rPr lang="nl-NL" sz="2000" dirty="0">
                <a:latin typeface="+mn-lt"/>
              </a:rPr>
              <a:t>edwin@putmansnextlevel.nl</a:t>
            </a:r>
            <a:br>
              <a:rPr lang="nl-NL" sz="2000" dirty="0">
                <a:latin typeface="+mn-lt"/>
              </a:rPr>
            </a:br>
            <a:r>
              <a:rPr lang="nl-NL" sz="2000" dirty="0">
                <a:latin typeface="+mn-lt"/>
              </a:rPr>
              <a:t>06-16 41 19 33</a:t>
            </a:r>
            <a:endParaRPr lang="nl-NL" sz="2000" kern="1200" dirty="0">
              <a:solidFill>
                <a:schemeClr val="tx1"/>
              </a:solidFill>
              <a:latin typeface="+mn-lt"/>
              <a:ea typeface="+mj-ea"/>
              <a:cs typeface="+mj-cs"/>
            </a:endParaRPr>
          </a:p>
        </p:txBody>
      </p:sp>
      <p:cxnSp>
        <p:nvCxnSpPr>
          <p:cNvPr id="38" name="Straight Connector 37">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Menselijk gezicht, persoon, glimlach, portret&#10;&#10;Automatisch gegenereerde beschrijving">
            <a:extLst>
              <a:ext uri="{FF2B5EF4-FFF2-40B4-BE49-F238E27FC236}">
                <a16:creationId xmlns:a16="http://schemas.microsoft.com/office/drawing/2014/main" id="{E14981D8-8B77-7EA9-8ADB-3CA7FF0B00CF}"/>
              </a:ext>
            </a:extLst>
          </p:cNvPr>
          <p:cNvPicPr>
            <a:picLocks noChangeAspect="1"/>
          </p:cNvPicPr>
          <p:nvPr/>
        </p:nvPicPr>
        <p:blipFill rotWithShape="1">
          <a:blip r:embed="rId3">
            <a:extLst>
              <a:ext uri="{28A0092B-C50C-407E-A947-70E740481C1C}">
                <a14:useLocalDpi xmlns:a14="http://schemas.microsoft.com/office/drawing/2010/main" val="0"/>
              </a:ext>
            </a:extLst>
          </a:blip>
          <a:srcRect t="8123" r="-1" b="26122"/>
          <a:stretch/>
        </p:blipFill>
        <p:spPr>
          <a:xfrm>
            <a:off x="6977149" y="10"/>
            <a:ext cx="5214850" cy="3428986"/>
          </a:xfrm>
          <a:prstGeom prst="rect">
            <a:avLst/>
          </a:prstGeom>
        </p:spPr>
      </p:pic>
      <p:pic>
        <p:nvPicPr>
          <p:cNvPr id="4" name="Afbeelding 3" descr="Afbeelding met Menselijk gezicht, persoon, glimlach, kleding&#10;&#10;Automatisch gegenereerde beschrijving">
            <a:extLst>
              <a:ext uri="{FF2B5EF4-FFF2-40B4-BE49-F238E27FC236}">
                <a16:creationId xmlns:a16="http://schemas.microsoft.com/office/drawing/2014/main" id="{3C9E0833-7EE5-4DE5-62C5-076DF9FD8FD5}"/>
              </a:ext>
            </a:extLst>
          </p:cNvPr>
          <p:cNvPicPr>
            <a:picLocks noChangeAspect="1"/>
          </p:cNvPicPr>
          <p:nvPr/>
        </p:nvPicPr>
        <p:blipFill rotWithShape="1">
          <a:blip r:embed="rId4">
            <a:extLst>
              <a:ext uri="{28A0092B-C50C-407E-A947-70E740481C1C}">
                <a14:useLocalDpi xmlns:a14="http://schemas.microsoft.com/office/drawing/2010/main" val="0"/>
              </a:ext>
            </a:extLst>
          </a:blip>
          <a:srcRect t="371" r="-1" b="1119"/>
          <a:stretch/>
        </p:blipFill>
        <p:spPr>
          <a:xfrm>
            <a:off x="6977149" y="3428996"/>
            <a:ext cx="5214850" cy="3428996"/>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49FC8A98-8393-D6A3-CB94-7AC14CDE9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957" y="6125227"/>
            <a:ext cx="2036739" cy="526092"/>
          </a:xfrm>
          <a:prstGeom prst="rect">
            <a:avLst/>
          </a:prstGeom>
        </p:spPr>
      </p:pic>
    </p:spTree>
    <p:extLst>
      <p:ext uri="{BB962C8B-B14F-4D97-AF65-F5344CB8AC3E}">
        <p14:creationId xmlns:p14="http://schemas.microsoft.com/office/powerpoint/2010/main" val="25998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Breedbeeld</PresentationFormat>
  <Paragraphs>65</Paragraphs>
  <Slides>8</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Next Level Leadership Academy </vt:lpstr>
      <vt:lpstr>Waarom de  Next Level Leadership Academy </vt:lpstr>
      <vt:lpstr>Waarom de  Next Level Leadership Academy </vt:lpstr>
      <vt:lpstr>Voor wie? </vt:lpstr>
      <vt:lpstr>Wat krijg je? </vt:lpstr>
      <vt:lpstr>Resultaat? </vt:lpstr>
      <vt:lpstr>Praktische informatie </vt:lpstr>
      <vt:lpstr>Even voorstellen, Edwin Mulder  &amp;  Marlieke Putmans   Wij hebben een uitgesproken visie op ons vak. En die visie, die delen we graag met je.   Wij kijken er naar uit jou te ontmoeten en het komende halfjaar samen aan de slag te gaan naar jouw next level als leader binnen jouw team én bedrijf.    Inschrijven of meer info? edwin@putmansnextlevel.nl 06-16 41 19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Contouren PUUR Power plan 2023</dc:title>
  <dc:creator>Edwin Mulder</dc:creator>
  <cp:lastModifiedBy>Marlieke Putmans</cp:lastModifiedBy>
  <cp:revision>15</cp:revision>
  <dcterms:created xsi:type="dcterms:W3CDTF">2022-12-09T13:58:47Z</dcterms:created>
  <dcterms:modified xsi:type="dcterms:W3CDTF">2023-11-03T12:22:00Z</dcterms:modified>
</cp:coreProperties>
</file>